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6" r:id="rId5"/>
    <p:sldId id="287" r:id="rId6"/>
    <p:sldId id="280" r:id="rId7"/>
    <p:sldId id="281" r:id="rId8"/>
    <p:sldId id="282" r:id="rId9"/>
    <p:sldId id="283" r:id="rId10"/>
    <p:sldId id="284" r:id="rId11"/>
    <p:sldId id="285" r:id="rId12"/>
    <p:sldId id="28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1178851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289160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66901E-888A-45B7-9F38-6C109419D27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302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122287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66901E-888A-45B7-9F38-6C109419D27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3424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3750941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3640175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415352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1822756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ECD1EA6-59FD-479F-BEDE-4604C9080AFC}" type="datetimeFigureOut">
              <a:rPr lang="ru-RU" smtClean="0"/>
              <a:t>14.09.2024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90531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315066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ECD1EA6-59FD-479F-BEDE-4604C9080AFC}" type="datetimeFigureOut">
              <a:rPr lang="ru-RU" smtClean="0"/>
              <a:t>14.09.2024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121266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ECD1EA6-59FD-479F-BEDE-4604C9080AFC}" type="datetimeFigureOut">
              <a:rPr lang="ru-RU" smtClean="0"/>
              <a:t>14.09.2024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74210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D1EA6-59FD-479F-BEDE-4604C9080AFC}" type="datetimeFigureOut">
              <a:rPr lang="ru-RU" smtClean="0"/>
              <a:t>14.09.2024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407394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2058070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ECD1EA6-59FD-479F-BEDE-4604C9080AFC}" type="datetimeFigureOut">
              <a:rPr lang="ru-RU" smtClean="0"/>
              <a:t>14.09.2024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366901E-888A-45B7-9F38-6C109419D27B}" type="slidenum">
              <a:rPr lang="ru-RU" smtClean="0"/>
              <a:t>‹#›</a:t>
            </a:fld>
            <a:endParaRPr lang="ru-RU"/>
          </a:p>
        </p:txBody>
      </p:sp>
    </p:spTree>
    <p:extLst>
      <p:ext uri="{BB962C8B-B14F-4D97-AF65-F5344CB8AC3E}">
        <p14:creationId xmlns:p14="http://schemas.microsoft.com/office/powerpoint/2010/main" val="49818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ECD1EA6-59FD-479F-BEDE-4604C9080AFC}" type="datetimeFigureOut">
              <a:rPr lang="ru-RU" smtClean="0"/>
              <a:t>14.09.2024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366901E-888A-45B7-9F38-6C109419D27B}" type="slidenum">
              <a:rPr lang="ru-RU" smtClean="0"/>
              <a:t>‹#›</a:t>
            </a:fld>
            <a:endParaRPr lang="ru-RU"/>
          </a:p>
        </p:txBody>
      </p:sp>
    </p:spTree>
    <p:extLst>
      <p:ext uri="{BB962C8B-B14F-4D97-AF65-F5344CB8AC3E}">
        <p14:creationId xmlns:p14="http://schemas.microsoft.com/office/powerpoint/2010/main" val="1178699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br>
              <a:rPr lang="en-US" sz="3600" dirty="0"/>
            </a:br>
            <a:br>
              <a:rPr lang="en-US" sz="3600" b="1" dirty="0"/>
            </a:br>
            <a:endParaRPr lang="ru-RU" sz="3600" b="1" dirty="0"/>
          </a:p>
        </p:txBody>
      </p:sp>
      <p:sp>
        <p:nvSpPr>
          <p:cNvPr id="3" name="Подзаголовок 2"/>
          <p:cNvSpPr>
            <a:spLocks noGrp="1"/>
          </p:cNvSpPr>
          <p:nvPr>
            <p:ph type="subTitle" idx="1"/>
          </p:nvPr>
        </p:nvSpPr>
        <p:spPr/>
        <p:txBody>
          <a:bodyPr/>
          <a:lstStyle/>
          <a:p>
            <a:r>
              <a:rPr lang="en-US" dirty="0"/>
              <a:t>Lecture </a:t>
            </a:r>
            <a:r>
              <a:rPr lang="ru-RU" dirty="0"/>
              <a:t>10</a:t>
            </a:r>
            <a:endParaRPr lang="en-US" dirty="0"/>
          </a:p>
        </p:txBody>
      </p:sp>
      <p:sp>
        <p:nvSpPr>
          <p:cNvPr id="4" name="Прямоугольник 3"/>
          <p:cNvSpPr/>
          <p:nvPr/>
        </p:nvSpPr>
        <p:spPr>
          <a:xfrm>
            <a:off x="3048000" y="2828836"/>
            <a:ext cx="6096000" cy="1323439"/>
          </a:xfrm>
          <a:prstGeom prst="rect">
            <a:avLst/>
          </a:prstGeom>
        </p:spPr>
        <p:txBody>
          <a:bodyPr>
            <a:spAutoFit/>
          </a:bodyPr>
          <a:lstStyle/>
          <a:p>
            <a:pPr algn="ctr"/>
            <a:r>
              <a:rPr lang="en-US" sz="4000" b="1" dirty="0"/>
              <a:t>Environmental safety in Nuclear energy</a:t>
            </a:r>
            <a:endParaRPr lang="ru-RU" sz="4000" b="1" dirty="0"/>
          </a:p>
        </p:txBody>
      </p:sp>
    </p:spTree>
    <p:extLst>
      <p:ext uri="{BB962C8B-B14F-4D97-AF65-F5344CB8AC3E}">
        <p14:creationId xmlns:p14="http://schemas.microsoft.com/office/powerpoint/2010/main" val="3065385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5171" y="611541"/>
            <a:ext cx="10431149" cy="5355312"/>
          </a:xfrm>
          <a:prstGeom prst="rect">
            <a:avLst/>
          </a:prstGeom>
        </p:spPr>
        <p:txBody>
          <a:bodyPr wrap="square">
            <a:spAutoFit/>
          </a:bodyPr>
          <a:lstStyle/>
          <a:p>
            <a:pPr marL="285750" indent="-285750">
              <a:buFont typeface="Wingdings" pitchFamily="2" charset="2"/>
              <a:buChar char="v"/>
            </a:pPr>
            <a:r>
              <a:rPr lang="en-US" b="1" dirty="0"/>
              <a:t>TECHNICAL REGULATION AND STANDARDIZATIONIN THE FIELD OF ENVIRONMENTAL PROTECTION </a:t>
            </a:r>
          </a:p>
          <a:p>
            <a:r>
              <a:rPr lang="en-US" dirty="0"/>
              <a:t> Law of the Republic of Kazakhstan dated December 30, 2020 No. 396-VI “On technical regulation”  - nuclear energy (product)</a:t>
            </a:r>
            <a:endParaRPr lang="kk-KZ" dirty="0"/>
          </a:p>
          <a:p>
            <a:endParaRPr lang="kk-KZ" dirty="0"/>
          </a:p>
          <a:p>
            <a:pPr marL="285750" indent="-285750">
              <a:buFont typeface="Wingdings" pitchFamily="2" charset="2"/>
              <a:buChar char="v"/>
            </a:pPr>
            <a:r>
              <a:rPr lang="en-US" dirty="0"/>
              <a:t>The introduction and application of </a:t>
            </a:r>
            <a:r>
              <a:rPr lang="en-US" b="1" dirty="0"/>
              <a:t>international standards </a:t>
            </a:r>
            <a:r>
              <a:rPr lang="en-US" dirty="0"/>
              <a:t>in the field of environmental protection are carried out in accordance with the legislation of the Republic of Kazakhstan in the field of standardization, taking into account the requirements of this Code</a:t>
            </a:r>
            <a:r>
              <a:rPr lang="kk-KZ" dirty="0"/>
              <a:t> </a:t>
            </a:r>
            <a:r>
              <a:rPr lang="ru-RU" dirty="0"/>
              <a:t>(ISO 14000 – </a:t>
            </a:r>
            <a:r>
              <a:rPr lang="ru-RU" dirty="0" err="1"/>
              <a:t>environmental</a:t>
            </a:r>
            <a:r>
              <a:rPr lang="ru-RU" dirty="0"/>
              <a:t> management </a:t>
            </a:r>
            <a:r>
              <a:rPr lang="ru-RU" dirty="0" err="1"/>
              <a:t>system</a:t>
            </a:r>
            <a:r>
              <a:rPr lang="ru-RU" dirty="0"/>
              <a:t>)</a:t>
            </a:r>
            <a:endParaRPr lang="kk-KZ" dirty="0"/>
          </a:p>
          <a:p>
            <a:r>
              <a:rPr lang="en-US" dirty="0"/>
              <a:t>Law of the Republic of Kazakhstan dated October 5, 2018 No. 183-VI “On standardization”</a:t>
            </a:r>
            <a:endParaRPr lang="ru-RU" dirty="0"/>
          </a:p>
          <a:p>
            <a:endParaRPr lang="kk-KZ" dirty="0"/>
          </a:p>
          <a:p>
            <a:pPr marL="285750" indent="-285750">
              <a:buFont typeface="Wingdings" pitchFamily="2" charset="2"/>
              <a:buChar char="v"/>
            </a:pPr>
            <a:r>
              <a:rPr lang="en-US" b="1" dirty="0"/>
              <a:t>Eco-labeling</a:t>
            </a:r>
            <a:endParaRPr lang="kk-KZ" b="1" dirty="0"/>
          </a:p>
          <a:p>
            <a:r>
              <a:rPr lang="en-US" dirty="0"/>
              <a:t>An environmental label is a statement that informs about the environmental aspects of a product</a:t>
            </a:r>
            <a:r>
              <a:rPr lang="kk-KZ" dirty="0"/>
              <a:t> </a:t>
            </a:r>
            <a:r>
              <a:rPr lang="en-US" dirty="0"/>
              <a:t>in the form of text, a sign or a graphic on the product label or packaging, in accompanying documentation, technical description, advertising brochure, public information leaflet or other form.</a:t>
            </a:r>
            <a:endParaRPr lang="kk-KZ" dirty="0"/>
          </a:p>
          <a:p>
            <a:endParaRPr lang="kk-KZ" dirty="0"/>
          </a:p>
          <a:p>
            <a:r>
              <a:rPr lang="en-US" dirty="0"/>
              <a:t>Eco-labeling must take into account all aspects of the life cycle of a product, work or service.</a:t>
            </a:r>
            <a:endParaRPr lang="ru-RU" dirty="0"/>
          </a:p>
        </p:txBody>
      </p:sp>
    </p:spTree>
    <p:extLst>
      <p:ext uri="{BB962C8B-B14F-4D97-AF65-F5344CB8AC3E}">
        <p14:creationId xmlns:p14="http://schemas.microsoft.com/office/powerpoint/2010/main" val="49803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85171" y="425167"/>
            <a:ext cx="10250599" cy="5509200"/>
          </a:xfrm>
          <a:prstGeom prst="rect">
            <a:avLst/>
          </a:prstGeom>
        </p:spPr>
        <p:txBody>
          <a:bodyPr wrap="square">
            <a:spAutoFit/>
          </a:bodyPr>
          <a:lstStyle/>
          <a:p>
            <a:pPr marL="457200" indent="-457200" algn="just">
              <a:buAutoNum type="arabicPeriod"/>
            </a:pPr>
            <a:r>
              <a:rPr lang="en-US" sz="2200" dirty="0">
                <a:solidFill>
                  <a:srgbClr val="FF0000"/>
                </a:solidFill>
              </a:rPr>
              <a:t>Environmental </a:t>
            </a:r>
            <a:r>
              <a:rPr lang="en-US" sz="2200" dirty="0" err="1">
                <a:solidFill>
                  <a:srgbClr val="FF0000"/>
                </a:solidFill>
              </a:rPr>
              <a:t>assesment</a:t>
            </a:r>
            <a:r>
              <a:rPr lang="en-US" sz="2200" dirty="0">
                <a:solidFill>
                  <a:srgbClr val="FF0000"/>
                </a:solidFill>
              </a:rPr>
              <a:t>   </a:t>
            </a:r>
            <a:r>
              <a:rPr lang="en-US" sz="2200" dirty="0"/>
              <a:t>is understood as expert activity aimed at establishing the compliance of documentation </a:t>
            </a:r>
            <a:r>
              <a:rPr lang="ru-RU" sz="2200" dirty="0"/>
              <a:t>(</a:t>
            </a:r>
            <a:r>
              <a:rPr lang="en-US" sz="2200" dirty="0"/>
              <a:t>project docs, EIA </a:t>
            </a:r>
            <a:r>
              <a:rPr lang="en-US" sz="2200" dirty="0" err="1"/>
              <a:t>etc</a:t>
            </a:r>
            <a:r>
              <a:rPr lang="en-US" sz="2200" dirty="0"/>
              <a:t>) submitted for environmental assessment with the requirements of the environmental legislation of the Republic of Kazakhstan and carried out in order to prevent possible significant adverse impacts of the implementation of such documentation on public health and the environment, as well as ensuring the environmental foundations of sustainable development of the Republic of Kazakhstan.</a:t>
            </a:r>
          </a:p>
          <a:p>
            <a:pPr marL="457200" indent="-457200" algn="just">
              <a:buAutoNum type="arabicPeriod"/>
            </a:pPr>
            <a:r>
              <a:rPr lang="en-US" sz="2200" dirty="0"/>
              <a:t>EA  - state (compulsory) and public (voluntary) </a:t>
            </a:r>
          </a:p>
          <a:p>
            <a:pPr marL="457200" indent="-457200" algn="just">
              <a:buAutoNum type="arabicPeriod"/>
            </a:pPr>
            <a:r>
              <a:rPr lang="en-US" sz="2200" dirty="0"/>
              <a:t>Transparency of the EA and public participation in decision-making on issues of environmental protection and use of natural resources are ensured through public hearings.</a:t>
            </a:r>
          </a:p>
          <a:p>
            <a:pPr marL="457200" indent="-457200" algn="just">
              <a:buAutoNum type="arabicPeriod"/>
            </a:pPr>
            <a:r>
              <a:rPr lang="en-US" sz="2200" dirty="0"/>
              <a:t>Should be published in media</a:t>
            </a:r>
          </a:p>
          <a:p>
            <a:pPr marL="457200" indent="-457200" algn="just">
              <a:buAutoNum type="arabicPeriod"/>
            </a:pPr>
            <a:endParaRPr lang="en-US" sz="2200" dirty="0"/>
          </a:p>
          <a:p>
            <a:pPr marL="457200" indent="-457200" algn="just">
              <a:buAutoNum type="arabicPeriod"/>
            </a:pPr>
            <a:endParaRPr lang="en-US" sz="2200" dirty="0"/>
          </a:p>
          <a:p>
            <a:pPr marL="457200" indent="-457200" algn="just">
              <a:buAutoNum type="arabicPeriod"/>
            </a:pPr>
            <a:endParaRPr lang="ru-RU" sz="2200" dirty="0"/>
          </a:p>
        </p:txBody>
      </p:sp>
    </p:spTree>
    <p:extLst>
      <p:ext uri="{BB962C8B-B14F-4D97-AF65-F5344CB8AC3E}">
        <p14:creationId xmlns:p14="http://schemas.microsoft.com/office/powerpoint/2010/main" val="1841460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0008" y="623191"/>
            <a:ext cx="7553992" cy="2308324"/>
          </a:xfrm>
          <a:prstGeom prst="rect">
            <a:avLst/>
          </a:prstGeom>
        </p:spPr>
        <p:txBody>
          <a:bodyPr wrap="square">
            <a:spAutoFit/>
          </a:bodyPr>
          <a:lstStyle/>
          <a:p>
            <a:pPr algn="just"/>
            <a:r>
              <a:rPr lang="en-US" dirty="0"/>
              <a:t>Appendix 4 to the Environmental Code of KZ </a:t>
            </a:r>
          </a:p>
          <a:p>
            <a:pPr algn="just"/>
            <a:r>
              <a:rPr lang="en-US" dirty="0"/>
              <a:t>Typical list of activities on environmental protection</a:t>
            </a:r>
          </a:p>
          <a:p>
            <a:pPr algn="just"/>
            <a:endParaRPr lang="en-US" dirty="0"/>
          </a:p>
          <a:p>
            <a:pPr algn="just"/>
            <a:endParaRPr lang="en-US" dirty="0"/>
          </a:p>
          <a:p>
            <a:pPr algn="just"/>
            <a:r>
              <a:rPr lang="en-US" dirty="0"/>
              <a:t>5) compliance by organizations carrying out activities using atomic energy and with sources of ionizing radiation, requirements for ensuring radiation safety;</a:t>
            </a:r>
          </a:p>
          <a:p>
            <a:pPr algn="just"/>
            <a:endParaRPr lang="ru-RU" dirty="0"/>
          </a:p>
        </p:txBody>
      </p:sp>
    </p:spTree>
    <p:extLst>
      <p:ext uri="{BB962C8B-B14F-4D97-AF65-F5344CB8AC3E}">
        <p14:creationId xmlns:p14="http://schemas.microsoft.com/office/powerpoint/2010/main" val="311677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Plan:</a:t>
            </a:r>
            <a:endParaRPr lang="ru-RU" dirty="0"/>
          </a:p>
        </p:txBody>
      </p:sp>
      <p:sp>
        <p:nvSpPr>
          <p:cNvPr id="3" name="Объект 2"/>
          <p:cNvSpPr>
            <a:spLocks noGrp="1"/>
          </p:cNvSpPr>
          <p:nvPr>
            <p:ph idx="1"/>
          </p:nvPr>
        </p:nvSpPr>
        <p:spPr/>
        <p:txBody>
          <a:bodyPr>
            <a:normAutofit fontScale="70000" lnSpcReduction="20000"/>
          </a:bodyPr>
          <a:lstStyle/>
          <a:p>
            <a:r>
              <a:rPr lang="en-US" sz="2400" dirty="0"/>
              <a:t>1. The concept of Environmental Safety </a:t>
            </a:r>
          </a:p>
          <a:p>
            <a:r>
              <a:rPr lang="en-US" sz="2400" dirty="0"/>
              <a:t>2. The legal mechanisms of ensuring the environmental safety in the nuclear energy</a:t>
            </a:r>
          </a:p>
          <a:p>
            <a:r>
              <a:rPr lang="en-US" sz="2400" dirty="0"/>
              <a:t>2.1. environmental permit </a:t>
            </a:r>
          </a:p>
          <a:p>
            <a:r>
              <a:rPr lang="en-US" sz="2400" dirty="0"/>
              <a:t>2.2.  environmental impact assessment (EIA)</a:t>
            </a:r>
            <a:endParaRPr lang="kk-KZ" sz="2400" dirty="0"/>
          </a:p>
          <a:p>
            <a:r>
              <a:rPr lang="ru-RU" sz="2400" dirty="0"/>
              <a:t>2.</a:t>
            </a:r>
            <a:r>
              <a:rPr lang="en-US" sz="2400" dirty="0"/>
              <a:t>3</a:t>
            </a:r>
            <a:r>
              <a:rPr lang="ru-RU" sz="2400" dirty="0"/>
              <a:t>.  </a:t>
            </a:r>
            <a:r>
              <a:rPr lang="en-US" sz="2400" dirty="0"/>
              <a:t>environmental regulation</a:t>
            </a:r>
            <a:endParaRPr lang="kk-KZ" sz="2400" dirty="0"/>
          </a:p>
          <a:p>
            <a:r>
              <a:rPr lang="ru-RU" sz="2400" dirty="0"/>
              <a:t>2.</a:t>
            </a:r>
            <a:r>
              <a:rPr lang="en-US" sz="2400" dirty="0"/>
              <a:t>4</a:t>
            </a:r>
            <a:r>
              <a:rPr lang="ru-RU" sz="2400" dirty="0"/>
              <a:t>. </a:t>
            </a:r>
            <a:r>
              <a:rPr lang="en-US" sz="2400" dirty="0"/>
              <a:t>technical regulation and standardization </a:t>
            </a:r>
          </a:p>
          <a:p>
            <a:r>
              <a:rPr lang="en-US" sz="2400" dirty="0"/>
              <a:t>2.5. environmental assessment </a:t>
            </a:r>
            <a:endParaRPr lang="ru-RU" sz="2400" dirty="0"/>
          </a:p>
          <a:p>
            <a:r>
              <a:rPr lang="ru-RU" sz="2400" dirty="0"/>
              <a:t>2.6.</a:t>
            </a:r>
            <a:r>
              <a:rPr lang="en-US" sz="2400" dirty="0"/>
              <a:t>radioactive waste management</a:t>
            </a:r>
          </a:p>
          <a:p>
            <a:r>
              <a:rPr lang="en-US" sz="2400" dirty="0"/>
              <a:t>2.7.environmental monitoring and control</a:t>
            </a:r>
          </a:p>
          <a:p>
            <a:r>
              <a:rPr lang="en-US" sz="2400" dirty="0"/>
              <a:t> </a:t>
            </a:r>
          </a:p>
          <a:p>
            <a:endParaRPr lang="en-US" sz="2400" dirty="0"/>
          </a:p>
          <a:p>
            <a:endParaRPr lang="ru-RU" dirty="0"/>
          </a:p>
        </p:txBody>
      </p:sp>
    </p:spTree>
    <p:extLst>
      <p:ext uri="{BB962C8B-B14F-4D97-AF65-F5344CB8AC3E}">
        <p14:creationId xmlns:p14="http://schemas.microsoft.com/office/powerpoint/2010/main" val="3867013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Environmental safety - </a:t>
            </a:r>
            <a:endParaRPr lang="ru-RU" dirty="0"/>
          </a:p>
        </p:txBody>
      </p:sp>
      <p:sp>
        <p:nvSpPr>
          <p:cNvPr id="3" name="Объект 2"/>
          <p:cNvSpPr>
            <a:spLocks noGrp="1"/>
          </p:cNvSpPr>
          <p:nvPr>
            <p:ph idx="1"/>
          </p:nvPr>
        </p:nvSpPr>
        <p:spPr/>
        <p:txBody>
          <a:bodyPr/>
          <a:lstStyle/>
          <a:p>
            <a:pPr marL="0" indent="0">
              <a:buNone/>
            </a:pPr>
            <a:r>
              <a:rPr lang="en-US" dirty="0"/>
              <a:t>is an acceptable level of negative impact of natural and anthropogenic environmental hazards on the environment and humans.</a:t>
            </a:r>
          </a:p>
          <a:p>
            <a:pPr marL="0" indent="0">
              <a:buNone/>
            </a:pPr>
            <a:r>
              <a:rPr lang="en-US" dirty="0"/>
              <a:t>Environmental safety should be provided in any stages of the life cycle of nuclear energy facilities; </a:t>
            </a:r>
          </a:p>
          <a:p>
            <a:pPr marL="0" indent="0">
              <a:buNone/>
            </a:pPr>
            <a:r>
              <a:rPr lang="en-US" dirty="0"/>
              <a:t>The life cycle of a nuclear energy facility - placement, design, production, construction, commissioning, operation, reconstruction, major repairs, decommissioning, transportation, handling, storage, burial and disposal of nuclear energy facilities;</a:t>
            </a:r>
          </a:p>
          <a:p>
            <a:pPr marL="0" indent="0">
              <a:buNone/>
            </a:pPr>
            <a:endParaRPr lang="en-US" dirty="0"/>
          </a:p>
          <a:p>
            <a:pPr marL="0" indent="0">
              <a:buNone/>
            </a:pPr>
            <a:endParaRPr lang="ru-RU" dirty="0"/>
          </a:p>
        </p:txBody>
      </p:sp>
    </p:spTree>
    <p:extLst>
      <p:ext uri="{BB962C8B-B14F-4D97-AF65-F5344CB8AC3E}">
        <p14:creationId xmlns:p14="http://schemas.microsoft.com/office/powerpoint/2010/main" val="343502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12192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7894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4074" y="430991"/>
            <a:ext cx="10075872" cy="3970318"/>
          </a:xfrm>
          <a:prstGeom prst="rect">
            <a:avLst/>
          </a:prstGeom>
        </p:spPr>
        <p:txBody>
          <a:bodyPr wrap="square">
            <a:spAutoFit/>
          </a:bodyPr>
          <a:lstStyle/>
          <a:p>
            <a:pPr algn="just"/>
            <a:r>
              <a:rPr lang="ru-RU" dirty="0">
                <a:solidFill>
                  <a:srgbClr val="FF0000"/>
                </a:solidFill>
              </a:rPr>
              <a:t>2.1. </a:t>
            </a:r>
            <a:r>
              <a:rPr lang="en-US" dirty="0">
                <a:solidFill>
                  <a:srgbClr val="FF0000"/>
                </a:solidFill>
              </a:rPr>
              <a:t>An environmental permit </a:t>
            </a:r>
            <a:r>
              <a:rPr lang="en-US" dirty="0"/>
              <a:t>is a document certifying the right of individual entrepreneurs and legal entities to carry out a negative impact on the environment and defining the environmental conditions for carrying out activities. </a:t>
            </a:r>
            <a:endParaRPr lang="ru-RU" dirty="0"/>
          </a:p>
          <a:p>
            <a:pPr algn="just"/>
            <a:endParaRPr lang="ru-RU" dirty="0"/>
          </a:p>
          <a:p>
            <a:pPr algn="just"/>
            <a:r>
              <a:rPr lang="ru-RU" dirty="0"/>
              <a:t> </a:t>
            </a:r>
            <a:r>
              <a:rPr lang="en-US" dirty="0"/>
              <a:t>Appendix 2</a:t>
            </a:r>
            <a:r>
              <a:rPr lang="ru-RU" dirty="0"/>
              <a:t> </a:t>
            </a:r>
            <a:r>
              <a:rPr lang="en-US" dirty="0"/>
              <a:t>to the Environmental Code</a:t>
            </a:r>
            <a:r>
              <a:rPr lang="ru-RU" dirty="0"/>
              <a:t> </a:t>
            </a:r>
            <a:r>
              <a:rPr lang="en-US" dirty="0"/>
              <a:t>of KZ</a:t>
            </a:r>
          </a:p>
          <a:p>
            <a:pPr algn="just"/>
            <a:endParaRPr lang="en-US" dirty="0"/>
          </a:p>
          <a:p>
            <a:pPr algn="just"/>
            <a:r>
              <a:rPr lang="en-US" dirty="0"/>
              <a:t>Types of planned activities and other criteria, on the basis of which objects that have a negative impact are classified on the environment, </a:t>
            </a:r>
            <a:r>
              <a:rPr lang="en-US" u="sng" dirty="0"/>
              <a:t>to objects of I, II or III categories</a:t>
            </a:r>
          </a:p>
          <a:p>
            <a:pPr algn="just"/>
            <a:r>
              <a:rPr lang="en-US" dirty="0"/>
              <a:t>Section 1. Types of planned activities and other criteria on the basis of which it is carried out classification of objects that have a negative impact on the environment, to objects </a:t>
            </a:r>
            <a:r>
              <a:rPr lang="en-US" u="sng" dirty="0"/>
              <a:t>of category I (most dangerous).</a:t>
            </a:r>
          </a:p>
          <a:p>
            <a:pPr algn="just"/>
            <a:endParaRPr lang="kk-KZ" u="sng" dirty="0"/>
          </a:p>
          <a:p>
            <a:pPr algn="just"/>
            <a:r>
              <a:rPr lang="en-US" u="sng" dirty="0"/>
              <a:t>7.12. operation of nuclear installations, including nuclear power plants (with the exception of zero-power research nuclear installations);</a:t>
            </a:r>
            <a:endParaRPr lang="ru-RU" u="sng" dirty="0"/>
          </a:p>
        </p:txBody>
      </p:sp>
    </p:spTree>
    <p:extLst>
      <p:ext uri="{BB962C8B-B14F-4D97-AF65-F5344CB8AC3E}">
        <p14:creationId xmlns:p14="http://schemas.microsoft.com/office/powerpoint/2010/main" val="1151834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01655" y="390222"/>
            <a:ext cx="10145763" cy="4154984"/>
          </a:xfrm>
          <a:prstGeom prst="rect">
            <a:avLst/>
          </a:prstGeom>
        </p:spPr>
        <p:txBody>
          <a:bodyPr wrap="square">
            <a:spAutoFit/>
          </a:bodyPr>
          <a:lstStyle/>
          <a:p>
            <a:r>
              <a:rPr lang="en-US" sz="2400" b="1" dirty="0"/>
              <a:t>Annex 1</a:t>
            </a:r>
            <a:r>
              <a:rPr lang="kk-KZ" sz="2400" b="1" dirty="0"/>
              <a:t> </a:t>
            </a:r>
            <a:r>
              <a:rPr lang="en-US" sz="2400" b="1" dirty="0"/>
              <a:t>to the Environmental Code</a:t>
            </a:r>
            <a:r>
              <a:rPr lang="kk-KZ" sz="2400" b="1" dirty="0"/>
              <a:t> </a:t>
            </a:r>
            <a:r>
              <a:rPr lang="en-US" sz="2400" b="1" dirty="0"/>
              <a:t>Republic of Kazakhstan</a:t>
            </a:r>
            <a:r>
              <a:rPr lang="kk-KZ" sz="2400" b="1" dirty="0"/>
              <a:t> </a:t>
            </a:r>
            <a:r>
              <a:rPr lang="en-US" sz="2400" b="1" dirty="0"/>
              <a:t>dated January 2, 2021 No. 400-VI ZRK   </a:t>
            </a:r>
            <a:endParaRPr lang="kk-KZ" sz="2400" b="1" dirty="0"/>
          </a:p>
          <a:p>
            <a:endParaRPr lang="kk-KZ" sz="2400" dirty="0"/>
          </a:p>
          <a:p>
            <a:r>
              <a:rPr lang="en-US" sz="2400" dirty="0"/>
              <a:t>Section 1. List of types of planned activities</a:t>
            </a:r>
            <a:r>
              <a:rPr lang="kk-KZ" sz="2400" dirty="0"/>
              <a:t> </a:t>
            </a:r>
            <a:r>
              <a:rPr lang="en-US" sz="2400" dirty="0"/>
              <a:t>and objects for which environmental impact assessment</a:t>
            </a:r>
            <a:r>
              <a:rPr lang="kk-KZ" sz="2400" dirty="0"/>
              <a:t> </a:t>
            </a:r>
            <a:r>
              <a:rPr lang="en-US" sz="2400" dirty="0"/>
              <a:t>is mandatory</a:t>
            </a:r>
            <a:endParaRPr lang="kk-KZ" sz="2400" dirty="0"/>
          </a:p>
          <a:p>
            <a:endParaRPr lang="kk-KZ" sz="2400" dirty="0"/>
          </a:p>
          <a:p>
            <a:r>
              <a:rPr lang="en-US" sz="2400" dirty="0"/>
              <a:t>1.6. </a:t>
            </a:r>
            <a:r>
              <a:rPr lang="en-US" sz="2400" u="sng" dirty="0"/>
              <a:t>nuclear power plants and other nuclear reactors, including dismantling or decommissioning of such power plants or reactors</a:t>
            </a:r>
            <a:endParaRPr lang="kk-KZ" sz="2400" u="sng" dirty="0"/>
          </a:p>
          <a:p>
            <a:endParaRPr lang="kk-KZ" sz="2400" dirty="0"/>
          </a:p>
          <a:p>
            <a:r>
              <a:rPr lang="en-US" sz="2400" dirty="0"/>
              <a:t>EIA regulated by Environmental Code (articles 65-84) </a:t>
            </a:r>
            <a:endParaRPr lang="kk-KZ" sz="2400" b="1" dirty="0">
              <a:solidFill>
                <a:srgbClr val="FF0000"/>
              </a:solidFill>
            </a:endParaRPr>
          </a:p>
          <a:p>
            <a:endParaRPr lang="ru-RU" sz="2400" dirty="0"/>
          </a:p>
        </p:txBody>
      </p:sp>
    </p:spTree>
    <p:extLst>
      <p:ext uri="{BB962C8B-B14F-4D97-AF65-F5344CB8AC3E}">
        <p14:creationId xmlns:p14="http://schemas.microsoft.com/office/powerpoint/2010/main" val="842327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49309" y="364115"/>
            <a:ext cx="10091404" cy="4801314"/>
          </a:xfrm>
          <a:prstGeom prst="rect">
            <a:avLst/>
          </a:prstGeom>
        </p:spPr>
        <p:txBody>
          <a:bodyPr wrap="square">
            <a:spAutoFit/>
          </a:bodyPr>
          <a:lstStyle/>
          <a:p>
            <a:r>
              <a:rPr lang="en-US" dirty="0">
                <a:solidFill>
                  <a:srgbClr val="FF0000"/>
                </a:solidFill>
              </a:rPr>
              <a:t>EIA issues</a:t>
            </a:r>
          </a:p>
          <a:p>
            <a:pPr marL="285750" indent="-285750">
              <a:buFont typeface="Arial" pitchFamily="34" charset="0"/>
              <a:buChar char="•"/>
            </a:pPr>
            <a:r>
              <a:rPr lang="en-US" dirty="0"/>
              <a:t>Types and objects of impacts to be taken into account when assessing environmental impact</a:t>
            </a:r>
          </a:p>
          <a:p>
            <a:pPr marL="285750" indent="-285750">
              <a:buFont typeface="Arial" pitchFamily="34" charset="0"/>
              <a:buChar char="•"/>
            </a:pPr>
            <a:r>
              <a:rPr lang="en-US" dirty="0"/>
              <a:t>Stages of environmental impact assessment</a:t>
            </a:r>
          </a:p>
          <a:p>
            <a:pPr marL="285750" indent="-285750">
              <a:buFont typeface="Arial" pitchFamily="34" charset="0"/>
              <a:buChar char="•"/>
            </a:pPr>
            <a:r>
              <a:rPr lang="en-US" dirty="0"/>
              <a:t>Statement on planned activities</a:t>
            </a:r>
          </a:p>
          <a:p>
            <a:pPr marL="285750" indent="-285750">
              <a:buFont typeface="Arial" pitchFamily="34" charset="0"/>
              <a:buChar char="•"/>
            </a:pPr>
            <a:r>
              <a:rPr lang="en-US" dirty="0"/>
              <a:t>Screening of impacts of planned activities</a:t>
            </a:r>
          </a:p>
          <a:p>
            <a:pPr marL="285750" indent="-285750">
              <a:buFont typeface="Arial" pitchFamily="34" charset="0"/>
              <a:buChar char="•"/>
            </a:pPr>
            <a:r>
              <a:rPr lang="en-US" dirty="0"/>
              <a:t>Criteria for significant environmental impact</a:t>
            </a:r>
          </a:p>
          <a:p>
            <a:pPr marL="285750" indent="-285750">
              <a:buFont typeface="Arial" pitchFamily="34" charset="0"/>
              <a:buChar char="•"/>
            </a:pPr>
            <a:r>
              <a:rPr lang="en-US" dirty="0"/>
              <a:t>Determination of the scope of environmental impact assessment</a:t>
            </a:r>
          </a:p>
          <a:p>
            <a:pPr marL="285750" indent="-285750">
              <a:buFont typeface="Arial" pitchFamily="34" charset="0"/>
              <a:buChar char="•"/>
            </a:pPr>
            <a:r>
              <a:rPr lang="en-US" dirty="0"/>
              <a:t>Report on possible impacts</a:t>
            </a:r>
          </a:p>
          <a:p>
            <a:pPr marL="285750" indent="-285750">
              <a:buFont typeface="Arial" pitchFamily="34" charset="0"/>
              <a:buChar char="•"/>
            </a:pPr>
            <a:r>
              <a:rPr lang="en-US" dirty="0"/>
              <a:t>Public hearings regarding the draft report on possible impacts</a:t>
            </a:r>
          </a:p>
          <a:p>
            <a:pPr marL="285750" indent="-285750">
              <a:buFont typeface="Arial" pitchFamily="34" charset="0"/>
              <a:buChar char="•"/>
            </a:pPr>
            <a:r>
              <a:rPr lang="en-US" dirty="0"/>
              <a:t>Expert commission</a:t>
            </a:r>
          </a:p>
          <a:p>
            <a:pPr marL="285750" indent="-285750">
              <a:buFont typeface="Arial" pitchFamily="34" charset="0"/>
              <a:buChar char="•"/>
            </a:pPr>
            <a:r>
              <a:rPr lang="en-US" dirty="0"/>
              <a:t>Assessment of </a:t>
            </a:r>
            <a:r>
              <a:rPr lang="en-US" dirty="0" err="1"/>
              <a:t>transboundary</a:t>
            </a:r>
            <a:r>
              <a:rPr lang="en-US" dirty="0"/>
              <a:t> impacts carried out during environmental impact assessment</a:t>
            </a:r>
          </a:p>
          <a:p>
            <a:pPr marL="285750" indent="-285750">
              <a:buFont typeface="Arial" pitchFamily="34" charset="0"/>
              <a:buChar char="•"/>
            </a:pPr>
            <a:r>
              <a:rPr lang="en-US" dirty="0"/>
              <a:t>Conclusion on the results of environmental impact assessment</a:t>
            </a:r>
          </a:p>
          <a:p>
            <a:pPr marL="285750" indent="-285750">
              <a:buFont typeface="Arial" pitchFamily="34" charset="0"/>
              <a:buChar char="•"/>
            </a:pPr>
            <a:r>
              <a:rPr lang="en-US" dirty="0"/>
              <a:t>Responsibility for the content of the report on possible impacts</a:t>
            </a:r>
          </a:p>
          <a:p>
            <a:pPr marL="285750" indent="-285750">
              <a:buFont typeface="Arial" pitchFamily="34" charset="0"/>
              <a:buChar char="•"/>
            </a:pPr>
            <a:r>
              <a:rPr lang="en-US" dirty="0"/>
              <a:t>Post-project analysis of actual impacts during the implementation of planned activities</a:t>
            </a:r>
          </a:p>
          <a:p>
            <a:pPr marL="285750" indent="-285750">
              <a:buFont typeface="Arial" pitchFamily="34" charset="0"/>
              <a:buChar char="•"/>
            </a:pPr>
            <a:r>
              <a:rPr lang="en-US" dirty="0"/>
              <a:t>Methodological support for conducting environmental impact assessments</a:t>
            </a:r>
            <a:endParaRPr lang="ru-RU" dirty="0"/>
          </a:p>
        </p:txBody>
      </p:sp>
    </p:spTree>
    <p:extLst>
      <p:ext uri="{BB962C8B-B14F-4D97-AF65-F5344CB8AC3E}">
        <p14:creationId xmlns:p14="http://schemas.microsoft.com/office/powerpoint/2010/main" val="889878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67699" y="209671"/>
            <a:ext cx="10017631" cy="5386090"/>
          </a:xfrm>
          <a:prstGeom prst="rect">
            <a:avLst/>
          </a:prstGeom>
        </p:spPr>
        <p:txBody>
          <a:bodyPr wrap="square">
            <a:spAutoFit/>
          </a:bodyPr>
          <a:lstStyle/>
          <a:p>
            <a:pPr marL="457200" indent="-457200" algn="just">
              <a:buAutoNum type="arabicPeriod"/>
            </a:pPr>
            <a:r>
              <a:rPr lang="en-US" sz="2000" b="1" dirty="0">
                <a:solidFill>
                  <a:srgbClr val="FF0000"/>
                </a:solidFill>
              </a:rPr>
              <a:t>Environmental regulation </a:t>
            </a:r>
            <a:r>
              <a:rPr lang="en-US" sz="2000" dirty="0"/>
              <a:t>consists of establishing environmental quality standards, environmental quality targets and standards for permissible anthropogenic impact on the environment.</a:t>
            </a:r>
          </a:p>
          <a:p>
            <a:pPr marL="457200" indent="-457200" algn="just">
              <a:buAutoNum type="arabicPeriod"/>
            </a:pPr>
            <a:r>
              <a:rPr lang="en-US" sz="2000" dirty="0"/>
              <a:t>Environmental quality standards mean a set of quantitative and qualitative characteristics established by the state in relation to the state of individual components of the environment, the achievement and maintenance of which are necessary to ensure a favorable environment.     </a:t>
            </a:r>
          </a:p>
          <a:p>
            <a:pPr marL="457200" indent="-457200" algn="just">
              <a:buAutoNum type="arabicPeriod"/>
            </a:pPr>
            <a:r>
              <a:rPr lang="en-US" sz="2000" dirty="0"/>
              <a:t>Based on environmental quality standards, the current state of the environment is assessed and standards for permissible anthropogenic impact on it are established.     </a:t>
            </a:r>
          </a:p>
          <a:p>
            <a:pPr marL="457200" indent="-457200" algn="just">
              <a:buAutoNum type="arabicPeriod"/>
            </a:pPr>
            <a:r>
              <a:rPr lang="en-US" sz="2000" dirty="0"/>
              <a:t>Environmental quality standards are developed and established in accordance with Environmental Code separately for each of the following environmental components:     </a:t>
            </a:r>
          </a:p>
          <a:p>
            <a:pPr algn="just"/>
            <a:r>
              <a:rPr lang="en-US" sz="2000" dirty="0"/>
              <a:t>(Emissions to) </a:t>
            </a:r>
          </a:p>
          <a:p>
            <a:pPr marL="342900" indent="-342900" algn="just">
              <a:buFont typeface="Arial" pitchFamily="34" charset="0"/>
              <a:buChar char="•"/>
            </a:pPr>
            <a:r>
              <a:rPr lang="en-US" sz="2000" dirty="0"/>
              <a:t>atmospheric air;      </a:t>
            </a:r>
          </a:p>
          <a:p>
            <a:pPr marL="342900" indent="-342900" algn="just">
              <a:buFont typeface="Arial" pitchFamily="34" charset="0"/>
              <a:buChar char="•"/>
            </a:pPr>
            <a:r>
              <a:rPr lang="en-US" sz="2000" dirty="0"/>
              <a:t>surface and underground waters;     </a:t>
            </a:r>
          </a:p>
          <a:p>
            <a:pPr marL="342900" indent="-342900" algn="just">
              <a:buFont typeface="Arial" pitchFamily="34" charset="0"/>
              <a:buChar char="•"/>
            </a:pPr>
            <a:r>
              <a:rPr lang="en-US" sz="2000" dirty="0"/>
              <a:t>soils and lands.</a:t>
            </a:r>
            <a:endParaRPr lang="ru-RU" sz="2000" dirty="0"/>
          </a:p>
        </p:txBody>
      </p:sp>
    </p:spTree>
    <p:extLst>
      <p:ext uri="{BB962C8B-B14F-4D97-AF65-F5344CB8AC3E}">
        <p14:creationId xmlns:p14="http://schemas.microsoft.com/office/powerpoint/2010/main" val="273592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uclear energy and climate change - World Nuclear Associ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3085" y="592170"/>
            <a:ext cx="9365582" cy="5336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4269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494</TotalTime>
  <Words>916</Words>
  <Application>Microsoft Office PowerPoint</Application>
  <PresentationFormat>Широкоэкранный</PresentationFormat>
  <Paragraphs>76</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Century Gothic</vt:lpstr>
      <vt:lpstr>Wingdings</vt:lpstr>
      <vt:lpstr>Wingdings 3</vt:lpstr>
      <vt:lpstr>Легкий дым</vt:lpstr>
      <vt:lpstr>  </vt:lpstr>
      <vt:lpstr>Plan:</vt:lpstr>
      <vt:lpstr>Environmental safety -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specifics of liability for violation of the legislation on the use of nuclear energy. Civil liability for nuclear damage</dc:title>
  <dc:creator>Asus</dc:creator>
  <cp:lastModifiedBy>User</cp:lastModifiedBy>
  <cp:revision>41</cp:revision>
  <dcterms:created xsi:type="dcterms:W3CDTF">2021-03-11T07:53:22Z</dcterms:created>
  <dcterms:modified xsi:type="dcterms:W3CDTF">2024-09-14T16:43:18Z</dcterms:modified>
</cp:coreProperties>
</file>